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D22"/>
    <a:srgbClr val="00C9D9"/>
    <a:srgbClr val="D83737"/>
    <a:srgbClr val="2E9F2B"/>
    <a:srgbClr val="3985BB"/>
    <a:srgbClr val="2CA02C"/>
    <a:srgbClr val="3DA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10DB1-4E20-4BCC-9317-F33EFA2B937D}" v="37" dt="2020-07-06T04:26:36.435"/>
    <p1510:client id="{282FB167-BCCE-4725-8328-76D8D1441F24}" v="512" dt="2020-07-06T12:33:42.922"/>
    <p1510:client id="{2F6C65A3-F0EC-47CE-A977-FEA323403C27}" v="16" dt="2020-07-05T14:44:39.222"/>
    <p1510:client id="{5EF42E5D-0815-403F-A561-12D5F8F4FEDD}" v="45" dt="2020-07-05T19:04:39.768"/>
    <p1510:client id="{86C06E82-C7EA-481F-B064-10789B288D2F}" v="55" dt="2020-07-05T09:39:45.558"/>
    <p1510:client id="{991570A4-21D0-4BBE-9FA3-95C8140601B3}" v="809" dt="2020-07-05T10:50:27.357"/>
    <p1510:client id="{A59C0C12-58CB-49B6-B0D1-2C03F896AC72}" v="590" dt="2020-07-05T14:22:56.913"/>
    <p1510:client id="{A94F7BB1-7411-4873-9295-8209F67C5A0B}" v="51" dt="2020-07-05T16:06:51.199"/>
    <p1510:client id="{C93CD0F0-E9A9-4377-9955-6BF5EE638AAB}" v="922" dt="2020-07-05T08:03:02.259"/>
    <p1510:client id="{CECB10F4-BD48-4940-B58F-7495BC276510}" v="10" dt="2020-07-07T01:49:41.477"/>
    <p1510:client id="{E1E39637-0107-4979-8BD2-C9A22303F08F}" v="5" dt="2020-07-05T10:50:57.143"/>
    <p1510:client id="{ED97E54B-2A6C-4493-9233-70FC4465DE3A}" v="231" dt="2020-07-06T15:06:13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>
      <p:cViewPr>
        <p:scale>
          <a:sx n="170" d="100"/>
          <a:sy n="170" d="100"/>
        </p:scale>
        <p:origin x="-1144" y="-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F67A-92FA-F745-A6F5-E05B74F10186}" type="datetimeFigureOut"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101.png"/><Relationship Id="rId6" Type="http://schemas.openxmlformats.org/officeDocument/2006/relationships/image" Target="../media/image102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Excel_Worksheet1.xlsx"/><Relationship Id="rId7" Type="http://schemas.openxmlformats.org/officeDocument/2006/relationships/image" Target="../media/image7.emf"/><Relationship Id="rId8" Type="http://schemas.openxmlformats.org/officeDocument/2006/relationships/oleObject" Target="../embeddings/oleObject2.bin"/><Relationship Id="rId9" Type="http://schemas.openxmlformats.org/officeDocument/2006/relationships/package" Target="../embeddings/Microsoft_Excel_Worksheet2.xlsx"/><Relationship Id="rId10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" y="1266645"/>
            <a:ext cx="78232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657045"/>
            <a:ext cx="787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5" y="694872"/>
            <a:ext cx="9956800" cy="1346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985077" y="18066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500612"/>
            <a:ext cx="3970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proportion of un-smoothed unigram model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9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9692"/>
              </p:ext>
            </p:extLst>
          </p:nvPr>
        </p:nvGraphicFramePr>
        <p:xfrm>
          <a:off x="5172654" y="2832834"/>
          <a:ext cx="4163786" cy="3099754"/>
        </p:xfrm>
        <a:graphic>
          <a:graphicData uri="http://schemas.openxmlformats.org/drawingml/2006/table">
            <a:tbl>
              <a:tblPr/>
              <a:tblGrid>
                <a:gridCol w="20818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18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9198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6" y="2723976"/>
            <a:ext cx="1498600" cy="66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97" y="2818318"/>
            <a:ext cx="33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7" y="3359277"/>
            <a:ext cx="482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67" y="1697327"/>
            <a:ext cx="6935865" cy="937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02" y="1617989"/>
            <a:ext cx="302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interpolation weight of un-smoothed unigram model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90810" y="2232589"/>
            <a:ext cx="442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295400"/>
            <a:ext cx="4914900" cy="425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200" y="660737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314" y="649069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9536" y="3947883"/>
            <a:ext cx="164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Underfit</a:t>
            </a:r>
          </a:p>
          <a:p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9222" y="2337038"/>
            <a:ext cx="164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C00000"/>
                </a:solidFill>
              </a:rPr>
              <a:t>Overfit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  <a:p>
            <a:pPr algn="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42" y="611414"/>
            <a:ext cx="3043348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4596774" y="611414"/>
            <a:ext cx="3033486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611414"/>
            <a:ext cx="3044934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82" y="5279571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83737"/>
                </a:solidFill>
              </a:rPr>
              <a:t>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1574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0073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DA63C"/>
                </a:solidFill>
              </a:rPr>
              <a:t>dev2</a:t>
            </a:r>
          </a:p>
        </p:txBody>
      </p:sp>
    </p:spTree>
    <p:extLst>
      <p:ext uri="{BB962C8B-B14F-4D97-AF65-F5344CB8AC3E}">
        <p14:creationId xmlns:p14="http://schemas.microsoft.com/office/powerpoint/2010/main" val="92806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6649"/>
              </p:ext>
            </p:extLst>
          </p:nvPr>
        </p:nvGraphicFramePr>
        <p:xfrm>
          <a:off x="1445624" y="2145437"/>
          <a:ext cx="10290436" cy="330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30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858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28726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505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20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966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757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6202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122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190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4" y="1835799"/>
            <a:ext cx="10617745" cy="3180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13085" y="3587932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Token position in sentence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453" y="1466467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N-gram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1896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902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0750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902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0750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750" y="3515155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881" y="5072905"/>
            <a:ext cx="77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21644" r="97645" b="67659"/>
          <a:stretch/>
        </p:blipFill>
        <p:spPr>
          <a:xfrm>
            <a:off x="1131248" y="5062272"/>
            <a:ext cx="276447" cy="340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2" y="5085339"/>
            <a:ext cx="294759" cy="3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630382"/>
            <a:ext cx="78740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239982"/>
            <a:ext cx="855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94000"/>
            <a:ext cx="7810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064000"/>
            <a:ext cx="1008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483387"/>
            <a:ext cx="9633857" cy="117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661229"/>
            <a:ext cx="10667247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83039"/>
              </p:ext>
            </p:extLst>
          </p:nvPr>
        </p:nvGraphicFramePr>
        <p:xfrm>
          <a:off x="1612900" y="2451100"/>
          <a:ext cx="8837386" cy="1943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73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32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10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3" y="2543875"/>
            <a:ext cx="8966200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7975"/>
              </p:ext>
            </p:extLst>
          </p:nvPr>
        </p:nvGraphicFramePr>
        <p:xfrm>
          <a:off x="121556" y="2767381"/>
          <a:ext cx="11732987" cy="211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29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9348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929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4911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2767380"/>
            <a:ext cx="1173298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1" y="2168342"/>
            <a:ext cx="9663262" cy="124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60785" y="2501659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60785" y="2497345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64213" y="3482766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1053" y="4190945"/>
            <a:ext cx="41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training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18689"/>
            <a:ext cx="12087172" cy="21554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33955"/>
              </p:ext>
            </p:extLst>
          </p:nvPr>
        </p:nvGraphicFramePr>
        <p:xfrm>
          <a:off x="54592" y="1634016"/>
          <a:ext cx="12064621" cy="209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2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1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53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71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922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r>
                        <a:rPr lang="en-US" sz="1800" b="1"/>
                        <a:t>Model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Probability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 n-gram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</a:t>
                      </a:r>
                      <a:r>
                        <a:rPr lang="en-US" sz="1800" b="1" baseline="0"/>
                        <a:t> (n-1)-gram</a:t>
                      </a:r>
                      <a:endParaRPr lang="en-US" sz="1800" b="1"/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Other n-grams with same context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977711"/>
            <a:ext cx="3439236" cy="85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18375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3713"/>
              </p:ext>
            </p:extLst>
          </p:nvPr>
        </p:nvGraphicFramePr>
        <p:xfrm>
          <a:off x="1310186" y="719666"/>
          <a:ext cx="94442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Number 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Percent</a:t>
                      </a:r>
                      <a:r>
                        <a:rPr lang="en-US" sz="2400" b="1" baseline="0"/>
                        <a:t> </a:t>
                      </a:r>
                      <a:r>
                        <a:rPr lang="en-US" sz="2400" b="1"/>
                        <a:t>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108509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233681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284413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296048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58755"/>
            <a:ext cx="11785600" cy="425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9" r="12406"/>
          <a:stretch/>
        </p:blipFill>
        <p:spPr>
          <a:xfrm>
            <a:off x="1241946" y="614243"/>
            <a:ext cx="668740" cy="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>
          <a:xfrm>
            <a:off x="2190306" y="2019300"/>
            <a:ext cx="8300484" cy="27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97762"/>
          <a:stretch/>
        </p:blipFill>
        <p:spPr>
          <a:xfrm>
            <a:off x="1913860" y="2019299"/>
            <a:ext cx="276446" cy="2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1866"/>
              </p:ext>
            </p:extLst>
          </p:nvPr>
        </p:nvGraphicFramePr>
        <p:xfrm>
          <a:off x="1455999" y="43132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1798"/>
              </p:ext>
            </p:extLst>
          </p:nvPr>
        </p:nvGraphicFramePr>
        <p:xfrm>
          <a:off x="1455999" y="12054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3" y="1217065"/>
            <a:ext cx="7097692" cy="520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449152" y="590231"/>
            <a:ext cx="540000" cy="827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9" y="3690623"/>
            <a:ext cx="540000" cy="824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0" y="267198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0477" y="3383809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911" y="830860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9911" y="3988111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8629" y="32788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dev1_prob_matrix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8628" y="63945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dev2_prob_matrix</a:t>
            </a:r>
          </a:p>
        </p:txBody>
      </p:sp>
    </p:spTree>
    <p:extLst>
      <p:ext uri="{BB962C8B-B14F-4D97-AF65-F5344CB8AC3E}">
        <p14:creationId xmlns:p14="http://schemas.microsoft.com/office/powerpoint/2010/main" val="6530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2270"/>
              </p:ext>
            </p:extLst>
          </p:nvPr>
        </p:nvGraphicFramePr>
        <p:xfrm>
          <a:off x="1946864" y="1799211"/>
          <a:ext cx="7097696" cy="355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64" y="1799211"/>
            <a:ext cx="7104543" cy="3552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940017" y="1168965"/>
            <a:ext cx="540000" cy="827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5" y="1168965"/>
            <a:ext cx="540000" cy="82475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2480017" y="1423686"/>
            <a:ext cx="375525" cy="37552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84495" y="851393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2043" y="851392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4473" y="1429879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84495" y="5328337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S Gothic" charset="-128"/>
                <a:ea typeface="MS Gothic" charset="-128"/>
                <a:cs typeface="MS Gothic" charset="-128"/>
              </a:rPr>
              <a:t>dev_prob_matrix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 = </a:t>
            </a:r>
            <a:r>
              <a:rPr lang="en-US" dirty="0" err="1">
                <a:latin typeface="MS Gothic" charset="-128"/>
                <a:ea typeface="MS Gothic" charset="-128"/>
                <a:cs typeface="MS Gothic" charset="-128"/>
              </a:rPr>
              <a:t>np.vstack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([dev1_prob_matrix, dev2_prob_matrix])</a:t>
            </a:r>
          </a:p>
        </p:txBody>
      </p:sp>
    </p:spTree>
    <p:extLst>
      <p:ext uri="{BB962C8B-B14F-4D97-AF65-F5344CB8AC3E}">
        <p14:creationId xmlns:p14="http://schemas.microsoft.com/office/powerpoint/2010/main" val="103461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917220"/>
            <a:ext cx="5217449" cy="46478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7539">
            <a:off x="5532697" y="2695589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42461" flipV="1">
            <a:off x="5532697" y="4422145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3" y="1410413"/>
            <a:ext cx="5629030" cy="36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3906306"/>
            <a:ext cx="3889093" cy="827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5" y="613296"/>
            <a:ext cx="51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function (to be maximized)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25" y="3464310"/>
            <a:ext cx="26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Constraint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38"/>
            <a:ext cx="12192000" cy="2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B682FD0F-9955-4710-8A21-D0817971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53" y="1565402"/>
            <a:ext cx="2301208" cy="2294360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4FECA014-55C5-4A7D-BAEB-7C72025B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32" y="1565402"/>
            <a:ext cx="2301209" cy="2294360"/>
          </a:xfrm>
          <a:prstGeom prst="rect">
            <a:avLst/>
          </a:prstGeom>
        </p:spPr>
      </p:pic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DD065DF3-B32D-430D-A529-B72AAEDF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7" y="1565402"/>
            <a:ext cx="2301208" cy="2294360"/>
          </a:xfrm>
          <a:prstGeom prst="rect">
            <a:avLst/>
          </a:prstGeom>
        </p:spPr>
      </p:pic>
      <p:pic>
        <p:nvPicPr>
          <p:cNvPr id="5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91C62BE7-C045-465E-82DB-4E596DE4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5" y="1570388"/>
            <a:ext cx="2448047" cy="228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" y="659801"/>
            <a:ext cx="18162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1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Initialize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0308" y="649355"/>
            <a:ext cx="14210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2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E-step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661" y="649356"/>
            <a:ext cx="15291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3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M-step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18814" y="649355"/>
            <a:ext cx="167205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4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Repeat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11647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Right Arrow 14"/>
          <p:cNvSpPr/>
          <p:nvPr/>
        </p:nvSpPr>
        <p:spPr>
          <a:xfrm>
            <a:off x="5936864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Arrow 15"/>
          <p:cNvSpPr/>
          <p:nvPr/>
        </p:nvSpPr>
        <p:spPr>
          <a:xfrm>
            <a:off x="8962081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F4E0701-397E-4C28-9C7D-2E4EC014F2A3}"/>
              </a:ext>
            </a:extLst>
          </p:cNvPr>
          <p:cNvCxnSpPr/>
          <p:nvPr/>
        </p:nvCxnSpPr>
        <p:spPr>
          <a:xfrm flipV="1">
            <a:off x="3943570" y="274197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C7DE46F-A809-4698-B673-93F3BCF2D389}"/>
              </a:ext>
            </a:extLst>
          </p:cNvPr>
          <p:cNvCxnSpPr>
            <a:cxnSpLocks/>
          </p:cNvCxnSpPr>
          <p:nvPr/>
        </p:nvCxnSpPr>
        <p:spPr>
          <a:xfrm>
            <a:off x="3943569" y="236215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236CE3-7076-4FDD-AB81-09272909558E}"/>
              </a:ext>
            </a:extLst>
          </p:cNvPr>
          <p:cNvSpPr txBox="1"/>
          <p:nvPr/>
        </p:nvSpPr>
        <p:spPr>
          <a:xfrm>
            <a:off x="3831192" y="2560599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tight</a:t>
            </a:r>
            <a:endParaRPr lang="en-US" sz="1400" dirty="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5" y="2634172"/>
            <a:ext cx="6598728" cy="124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907021" y="387877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7092" y="4548518"/>
            <a:ext cx="4459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unigram vocabulary size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(number of unique unigrams in training text)</a:t>
            </a:r>
          </a:p>
        </p:txBody>
      </p:sp>
    </p:spTree>
    <p:extLst>
      <p:ext uri="{BB962C8B-B14F-4D97-AF65-F5344CB8AC3E}">
        <p14:creationId xmlns:p14="http://schemas.microsoft.com/office/powerpoint/2010/main" val="1304958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0A14C506-71D0-4049-AB99-C826B61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3" y="2627560"/>
            <a:ext cx="2743198" cy="2559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C8D8BC-3D8C-4D00-9B8E-1E7F88C89A85}"/>
              </a:ext>
            </a:extLst>
          </p:cNvPr>
          <p:cNvSpPr txBox="1"/>
          <p:nvPr/>
        </p:nvSpPr>
        <p:spPr>
          <a:xfrm>
            <a:off x="1147152" y="3596821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29969D7-9861-49CA-99F0-76537F3BF0C6}"/>
              </a:ext>
            </a:extLst>
          </p:cNvPr>
          <p:cNvSpPr txBox="1"/>
          <p:nvPr/>
        </p:nvSpPr>
        <p:spPr>
          <a:xfrm>
            <a:off x="1164874" y="388921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64DA774-44E0-401E-9CE5-8C9013F1E564}"/>
              </a:ext>
            </a:extLst>
          </p:cNvPr>
          <p:cNvSpPr txBox="1"/>
          <p:nvPr/>
        </p:nvSpPr>
        <p:spPr>
          <a:xfrm>
            <a:off x="2174966" y="3587958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00AF41-C7FC-4BEE-9975-7530994752E1}"/>
              </a:ext>
            </a:extLst>
          </p:cNvPr>
          <p:cNvSpPr txBox="1"/>
          <p:nvPr/>
        </p:nvSpPr>
        <p:spPr>
          <a:xfrm>
            <a:off x="2157245" y="3242400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pic>
        <p:nvPicPr>
          <p:cNvPr id="3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DFCFC59-8E93-499D-838F-90E2C4FE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32" y="2636420"/>
            <a:ext cx="2743198" cy="2559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9B9695-C421-4354-B63E-E22E52FBBE7C}"/>
              </a:ext>
            </a:extLst>
          </p:cNvPr>
          <p:cNvSpPr txBox="1"/>
          <p:nvPr/>
        </p:nvSpPr>
        <p:spPr>
          <a:xfrm>
            <a:off x="4522988" y="363226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EDC8C0-44AB-4EA4-97A3-1B65588972FD}"/>
              </a:ext>
            </a:extLst>
          </p:cNvPr>
          <p:cNvSpPr txBox="1"/>
          <p:nvPr/>
        </p:nvSpPr>
        <p:spPr>
          <a:xfrm>
            <a:off x="4567291" y="430565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CF1396-1B03-419E-BCBC-F3F3444E5108}"/>
              </a:ext>
            </a:extLst>
          </p:cNvPr>
          <p:cNvSpPr txBox="1"/>
          <p:nvPr/>
        </p:nvSpPr>
        <p:spPr>
          <a:xfrm>
            <a:off x="4434384" y="428793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D52F5C-DDBB-49CD-AD88-9C087A174A09}"/>
              </a:ext>
            </a:extLst>
          </p:cNvPr>
          <p:cNvSpPr txBox="1"/>
          <p:nvPr/>
        </p:nvSpPr>
        <p:spPr>
          <a:xfrm>
            <a:off x="4407801" y="3720865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9AB0FA-2E93-49E2-B1E3-EBCAFD0B08A5}"/>
              </a:ext>
            </a:extLst>
          </p:cNvPr>
          <p:cNvSpPr txBox="1"/>
          <p:nvPr/>
        </p:nvSpPr>
        <p:spPr>
          <a:xfrm>
            <a:off x="1181321" y="1331950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Tight </a:t>
            </a:r>
            <a:r>
              <a:rPr lang="en-US" b="1"/>
              <a:t>lower bound</a:t>
            </a:r>
            <a:endParaRPr lang="en-US" b="1">
              <a:cs typeface="Calibri" panose="020F0502020204030204"/>
            </a:endParaRPr>
          </a:p>
          <a:p>
            <a:r>
              <a:rPr lang="en-US"/>
              <a:t>A  </a:t>
            </a:r>
            <a:r>
              <a:rPr lang="en-US">
                <a:solidFill>
                  <a:srgbClr val="00B050"/>
                </a:solidFill>
              </a:rPr>
              <a:t>=</a:t>
            </a:r>
            <a:r>
              <a:rPr lang="en-US"/>
              <a:t> A'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A' &lt; B'            A </a:t>
            </a:r>
            <a:r>
              <a:rPr lang="en-US">
                <a:solidFill>
                  <a:srgbClr val="00B050"/>
                </a:solidFill>
                <a:cs typeface="Calibri"/>
              </a:rPr>
              <a:t>&lt;</a:t>
            </a:r>
            <a:r>
              <a:rPr lang="en-US">
                <a:cs typeface="Calibri"/>
              </a:rPr>
              <a:t> B</a:t>
            </a:r>
          </a:p>
          <a:p>
            <a:r>
              <a:rPr lang="en-US">
                <a:cs typeface="Calibri"/>
              </a:rPr>
              <a:t>B' &lt; B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974E3BB7-F5BB-49B6-8CD8-B62405A42340}"/>
              </a:ext>
            </a:extLst>
          </p:cNvPr>
          <p:cNvSpPr/>
          <p:nvPr/>
        </p:nvSpPr>
        <p:spPr>
          <a:xfrm>
            <a:off x="1996155" y="1897485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3543B8B-A48E-4B16-855A-FE20C2FB0333}"/>
              </a:ext>
            </a:extLst>
          </p:cNvPr>
          <p:cNvSpPr txBox="1"/>
          <p:nvPr/>
        </p:nvSpPr>
        <p:spPr>
          <a:xfrm>
            <a:off x="4566018" y="1331949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Loose </a:t>
            </a:r>
            <a:r>
              <a:rPr lang="en-US" b="1">
                <a:ea typeface="+mn-lt"/>
                <a:cs typeface="+mn-lt"/>
              </a:rPr>
              <a:t>lower bound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≠</a:t>
            </a:r>
            <a:r>
              <a:rPr lang="en-US">
                <a:ea typeface="+mn-lt"/>
                <a:cs typeface="+mn-lt"/>
              </a:rPr>
              <a:t> A'</a:t>
            </a:r>
          </a:p>
          <a:p>
            <a:r>
              <a:rPr lang="en-US">
                <a:ea typeface="+mn-lt"/>
                <a:cs typeface="+mn-lt"/>
              </a:rPr>
              <a:t>A' &lt; B'            A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&gt;</a:t>
            </a:r>
            <a:r>
              <a:rPr lang="en-US">
                <a:ea typeface="+mn-lt"/>
                <a:cs typeface="+mn-lt"/>
              </a:rPr>
              <a:t> B</a:t>
            </a:r>
          </a:p>
          <a:p>
            <a:r>
              <a:rPr lang="en-US">
                <a:ea typeface="+mn-lt"/>
                <a:cs typeface="+mn-lt"/>
              </a:rPr>
              <a:t>B' &lt; 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0E8B6D36-9EDB-4E00-93B8-65B8FCD53327}"/>
              </a:ext>
            </a:extLst>
          </p:cNvPr>
          <p:cNvSpPr/>
          <p:nvPr/>
        </p:nvSpPr>
        <p:spPr>
          <a:xfrm>
            <a:off x="5380852" y="1879764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xmlns="" id="{A68CAD6E-A0DF-4472-937F-8A2B0E6ED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74" b="719"/>
          <a:stretch/>
        </p:blipFill>
        <p:spPr>
          <a:xfrm>
            <a:off x="1995376" y="5179791"/>
            <a:ext cx="755637" cy="716013"/>
          </a:xfrm>
          <a:prstGeom prst="rect">
            <a:avLst/>
          </a:prstGeom>
        </p:spPr>
      </p:pic>
      <p:pic>
        <p:nvPicPr>
          <p:cNvPr id="23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xmlns="" id="{83CA957F-DFDE-4F00-B461-EFD01ADBA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1" r="-552" b="1235"/>
          <a:stretch/>
        </p:blipFill>
        <p:spPr>
          <a:xfrm>
            <a:off x="5380073" y="5179791"/>
            <a:ext cx="756207" cy="7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F055BFF9-925C-4F45-A0F9-73D0C5B0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17930"/>
            <a:ext cx="2743199" cy="25172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72005BF9-A769-4684-9D48-B54E79FF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37" y="1624135"/>
            <a:ext cx="190500" cy="2476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D3431BA-1F92-4199-AC20-90527BB7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52" y="1624135"/>
            <a:ext cx="190500" cy="247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D60B085E-3A07-4265-8FC4-5BC51088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73" y="1624135"/>
            <a:ext cx="819150" cy="2476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65A9CF04-C8CC-4DFA-BE98-7BBDA640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02" y="3421673"/>
            <a:ext cx="523875" cy="24765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53D49D08-84AC-4F3C-892C-8C24A1818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518" y="2151673"/>
            <a:ext cx="523875" cy="2476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xmlns="" id="{5E1CCAB3-8877-424D-917D-2B115CE2E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731" y="2669443"/>
            <a:ext cx="1152525" cy="2476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0ACC3BF7-61BD-4D89-B446-CADED497B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121" y="2855057"/>
            <a:ext cx="1485900" cy="247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C3895C9-B2A5-4F62-A4F8-6755DE976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100" y="1336541"/>
            <a:ext cx="3086100" cy="270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4304039-4B65-431D-9B62-C23F3FB2A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980072"/>
            <a:ext cx="1847850" cy="25918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xmlns="" id="{74798291-240B-4739-A5C6-E95F63F5A094}"/>
              </a:ext>
            </a:extLst>
          </p:cNvPr>
          <p:cNvSpPr txBox="1"/>
          <p:nvPr/>
        </p:nvSpPr>
        <p:spPr>
          <a:xfrm>
            <a:off x="3762375" y="923925"/>
            <a:ext cx="9906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Given:</a:t>
            </a:r>
            <a:endParaRPr lang="en-US" b="1">
              <a:cs typeface="Calibri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xmlns="" id="{B567970B-9629-4D5F-9FD3-5E066625727B}"/>
              </a:ext>
            </a:extLst>
          </p:cNvPr>
          <p:cNvSpPr txBox="1"/>
          <p:nvPr/>
        </p:nvSpPr>
        <p:spPr>
          <a:xfrm>
            <a:off x="2562224" y="1285875"/>
            <a:ext cx="2105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Jensen's inequality: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2982C53E-60C2-41F4-94EE-3CF576EDD3FA}"/>
              </a:ext>
            </a:extLst>
          </p:cNvPr>
          <p:cNvCxnSpPr/>
          <p:nvPr/>
        </p:nvCxnSpPr>
        <p:spPr>
          <a:xfrm flipH="1">
            <a:off x="4848225" y="2809875"/>
            <a:ext cx="6572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ED1DC7-15AB-4A81-BD06-F8C3FAE3E8D7}"/>
              </a:ext>
            </a:extLst>
          </p:cNvPr>
          <p:cNvSpPr txBox="1"/>
          <p:nvPr/>
        </p:nvSpPr>
        <p:spPr>
          <a:xfrm>
            <a:off x="5467350" y="2667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3816FB1-8887-4927-99F9-C5EB9A41F635}"/>
              </a:ext>
            </a:extLst>
          </p:cNvPr>
          <p:cNvCxnSpPr>
            <a:cxnSpLocks/>
          </p:cNvCxnSpPr>
          <p:nvPr/>
        </p:nvCxnSpPr>
        <p:spPr>
          <a:xfrm flipH="1">
            <a:off x="5172074" y="300037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A11EE48-BB27-44D7-ABEF-186C98771AA8}"/>
              </a:ext>
            </a:extLst>
          </p:cNvPr>
          <p:cNvSpPr txBox="1"/>
          <p:nvPr/>
        </p:nvSpPr>
        <p:spPr>
          <a:xfrm>
            <a:off x="5467350" y="284797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91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xmlns="" id="{BEB43C7A-6FF7-482E-A55E-1AA50E94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60950"/>
            <a:ext cx="5819775" cy="11359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B9F71EC-FE03-4780-9859-5AB6A8AF4DD9}"/>
              </a:ext>
            </a:extLst>
          </p:cNvPr>
          <p:cNvCxnSpPr/>
          <p:nvPr/>
        </p:nvCxnSpPr>
        <p:spPr>
          <a:xfrm flipH="1">
            <a:off x="6010275" y="2486025"/>
            <a:ext cx="7334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DD826A-AFB4-4633-8A8E-EB51177EF396}"/>
              </a:ext>
            </a:extLst>
          </p:cNvPr>
          <p:cNvSpPr txBox="1"/>
          <p:nvPr/>
        </p:nvSpPr>
        <p:spPr>
          <a:xfrm>
            <a:off x="6705600" y="23431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EB762AA-019C-43C4-BCC4-EFDC4876E26D}"/>
              </a:ext>
            </a:extLst>
          </p:cNvPr>
          <p:cNvCxnSpPr>
            <a:cxnSpLocks/>
          </p:cNvCxnSpPr>
          <p:nvPr/>
        </p:nvCxnSpPr>
        <p:spPr>
          <a:xfrm flipH="1">
            <a:off x="6410324" y="301942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928B69-54C4-4063-944C-A91378E9D441}"/>
              </a:ext>
            </a:extLst>
          </p:cNvPr>
          <p:cNvSpPr txBox="1"/>
          <p:nvPr/>
        </p:nvSpPr>
        <p:spPr>
          <a:xfrm>
            <a:off x="6705600" y="286702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41FE244C-D1B3-4B99-BB1A-410CE8948113}"/>
              </a:ext>
            </a:extLst>
          </p:cNvPr>
          <p:cNvSpPr/>
          <p:nvPr/>
        </p:nvSpPr>
        <p:spPr>
          <a:xfrm rot="5400000">
            <a:off x="3879914" y="985837"/>
            <a:ext cx="104775" cy="47815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B109C7-52E2-4978-831F-B31B1AE8205E}"/>
              </a:ext>
            </a:extLst>
          </p:cNvPr>
          <p:cNvSpPr txBox="1"/>
          <p:nvPr/>
        </p:nvSpPr>
        <p:spPr>
          <a:xfrm>
            <a:off x="2305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25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82086C87-8147-44DF-BBDE-5871D725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842821"/>
            <a:ext cx="6686550" cy="619909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xmlns="" id="{EA85A529-0293-4482-98D0-A8E380DD88B3}"/>
              </a:ext>
            </a:extLst>
          </p:cNvPr>
          <p:cNvSpPr/>
          <p:nvPr/>
        </p:nvSpPr>
        <p:spPr>
          <a:xfrm rot="5400000">
            <a:off x="6999352" y="1485900"/>
            <a:ext cx="123825" cy="4295775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728FDC-ACB7-428E-AF16-31304AB120C4}"/>
              </a:ext>
            </a:extLst>
          </p:cNvPr>
          <p:cNvSpPr txBox="1"/>
          <p:nvPr/>
        </p:nvSpPr>
        <p:spPr>
          <a:xfrm>
            <a:off x="5314950" y="36766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weighted combination of two logarithms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EB922D0-9871-4C3B-875E-ECCEE559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058230"/>
            <a:ext cx="2743200" cy="256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AF4E60-DD86-4C3D-9F02-2D81C50ED65D}"/>
              </a:ext>
            </a:extLst>
          </p:cNvPr>
          <p:cNvSpPr txBox="1"/>
          <p:nvPr/>
        </p:nvSpPr>
        <p:spPr>
          <a:xfrm>
            <a:off x="3641725" y="5146675"/>
            <a:ext cx="927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968139-76B0-4E14-9A79-56D4EFD3F548}"/>
              </a:ext>
            </a:extLst>
          </p:cNvPr>
          <p:cNvSpPr txBox="1"/>
          <p:nvPr/>
        </p:nvSpPr>
        <p:spPr>
          <a:xfrm rot="16200000">
            <a:off x="1749425" y="3230691"/>
            <a:ext cx="14859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Probability</a:t>
            </a:r>
            <a:endParaRPr lang="en-US" sz="1200">
              <a:latin typeface="Dejavu Sans"/>
            </a:endParaRPr>
          </a:p>
        </p:txBody>
      </p:sp>
      <p:pic>
        <p:nvPicPr>
          <p:cNvPr id="13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3EEDCAE-E371-4AA6-B390-0AE079A7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2211582"/>
            <a:ext cx="2743200" cy="1355335"/>
          </a:xfrm>
          <a:prstGeom prst="rect">
            <a:avLst/>
          </a:prstGeom>
        </p:spPr>
      </p:pic>
      <p:pic>
        <p:nvPicPr>
          <p:cNvPr id="15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BDE130F5-F1EA-47C1-AFAA-887E896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5" y="3897285"/>
            <a:ext cx="4391025" cy="53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A09E4EB-DDED-4F91-88C9-8224E1D8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3" y="3457575"/>
            <a:ext cx="676275" cy="24765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xmlns="" id="{EB3AA224-077C-438E-8C5C-EE42B7F7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3" y="2628900"/>
            <a:ext cx="676275" cy="24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289A3A3-33AD-4165-965C-92A147494FCF}"/>
              </a:ext>
            </a:extLst>
          </p:cNvPr>
          <p:cNvSpPr txBox="1"/>
          <p:nvPr/>
        </p:nvSpPr>
        <p:spPr>
          <a:xfrm>
            <a:off x="5505450" y="19240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 of Z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7EC3C03-295C-488A-AC85-2EB16D674374}"/>
              </a:ext>
            </a:extLst>
          </p:cNvPr>
          <p:cNvSpPr txBox="1"/>
          <p:nvPr/>
        </p:nvSpPr>
        <p:spPr>
          <a:xfrm>
            <a:off x="5534025" y="3524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Expectation of Z</a:t>
            </a:r>
            <a:endParaRPr lang="en-US"/>
          </a:p>
        </p:txBody>
      </p:sp>
      <p:pic>
        <p:nvPicPr>
          <p:cNvPr id="9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051DE878-2534-4487-BEC0-E24AC62AE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4559270"/>
            <a:ext cx="1285875" cy="558860"/>
          </a:xfrm>
          <a:prstGeom prst="rect">
            <a:avLst/>
          </a:prstGeom>
        </p:spPr>
      </p:pic>
      <p:pic>
        <p:nvPicPr>
          <p:cNvPr id="16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DCFB1AF-A93F-424F-B3E0-427931025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75" y="4559270"/>
            <a:ext cx="1285875" cy="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C7AA03D-EFDD-4C8A-99C0-11CA0F37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41972"/>
            <a:ext cx="2743200" cy="649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5BA67B-F25F-4611-8276-F7FBB396C7B4}"/>
              </a:ext>
            </a:extLst>
          </p:cNvPr>
          <p:cNvSpPr txBox="1"/>
          <p:nvPr/>
        </p:nvSpPr>
        <p:spPr>
          <a:xfrm>
            <a:off x="1352550" y="571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At iteration k</a:t>
            </a:r>
            <a:endParaRPr lang="en-US" b="1">
              <a:cs typeface="Calibri"/>
            </a:endParaRPr>
          </a:p>
        </p:txBody>
      </p:sp>
      <p:pic>
        <p:nvPicPr>
          <p:cNvPr id="6" name="Picture 6" descr="A picture containing food, shirt&#10;&#10;Description automatically generated">
            <a:extLst>
              <a:ext uri="{FF2B5EF4-FFF2-40B4-BE49-F238E27FC236}">
                <a16:creationId xmlns:a16="http://schemas.microsoft.com/office/drawing/2014/main" xmlns="" id="{9536C1AC-108F-42CE-8DF0-B8FE3B55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53" y="2631135"/>
            <a:ext cx="8613094" cy="950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E20EEC-D87B-4C6C-8C5E-2F69B7D39E37}"/>
              </a:ext>
            </a:extLst>
          </p:cNvPr>
          <p:cNvSpPr txBox="1"/>
          <p:nvPr/>
        </p:nvSpPr>
        <p:spPr>
          <a:xfrm>
            <a:off x="2507103" y="1977781"/>
            <a:ext cx="30059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LHS</a:t>
            </a:r>
            <a:endParaRPr lang="en-US" b="1">
              <a:cs typeface="Calibri"/>
            </a:endParaRPr>
          </a:p>
          <a:p>
            <a:pPr algn="r"/>
            <a:r>
              <a:rPr lang="en-US" u="sng">
                <a:cs typeface="Calibri"/>
              </a:rPr>
              <a:t>Objective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AF8175-B66B-497D-AF9D-CB51C2062813}"/>
              </a:ext>
            </a:extLst>
          </p:cNvPr>
          <p:cNvSpPr txBox="1"/>
          <p:nvPr/>
        </p:nvSpPr>
        <p:spPr>
          <a:xfrm>
            <a:off x="5790222" y="1977781"/>
            <a:ext cx="1837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RHS</a:t>
            </a:r>
            <a:endParaRPr lang="en-US">
              <a:cs typeface="Calibri" panose="020F0502020204030204"/>
            </a:endParaRPr>
          </a:p>
          <a:p>
            <a:r>
              <a:rPr lang="en-US" u="sng">
                <a:cs typeface="Calibri"/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168110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A675DBE-5B27-4FFF-8FA5-0812CE7F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99" y="1324707"/>
            <a:ext cx="927834" cy="3399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B5B6534-9044-437D-973E-78A361FF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88" y="2760783"/>
            <a:ext cx="970331" cy="339970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E40697C-E2BA-4126-932C-01787854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79" y="1198363"/>
            <a:ext cx="2478796" cy="280042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C171965-5FCB-44F3-A7A0-0C080EAFF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420" y="2685401"/>
            <a:ext cx="2474160" cy="2758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xmlns="" id="{BF144685-7AAE-40EE-86D1-784449E4B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1324707"/>
            <a:ext cx="632802" cy="33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C8ECA92-D3AE-4CE1-8D46-0B9811D2C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2760783"/>
            <a:ext cx="632802" cy="3399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7E486B1-B400-4F6D-93D1-397C18A71E82}"/>
              </a:ext>
            </a:extLst>
          </p:cNvPr>
          <p:cNvCxnSpPr/>
          <p:nvPr/>
        </p:nvCxnSpPr>
        <p:spPr>
          <a:xfrm flipV="1">
            <a:off x="3198934" y="1485412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58D1DD3-2787-4F4E-BE40-0E058664640B}"/>
              </a:ext>
            </a:extLst>
          </p:cNvPr>
          <p:cNvCxnSpPr>
            <a:cxnSpLocks/>
          </p:cNvCxnSpPr>
          <p:nvPr/>
        </p:nvCxnSpPr>
        <p:spPr>
          <a:xfrm>
            <a:off x="3198934" y="2188796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BD333ED4-3137-454F-A000-CED25DA75627}"/>
              </a:ext>
            </a:extLst>
          </p:cNvPr>
          <p:cNvCxnSpPr/>
          <p:nvPr/>
        </p:nvCxnSpPr>
        <p:spPr>
          <a:xfrm flipV="1">
            <a:off x="5197963" y="1491518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9D540E55-B263-42B7-86B1-2315357CB648}"/>
              </a:ext>
            </a:extLst>
          </p:cNvPr>
          <p:cNvCxnSpPr>
            <a:cxnSpLocks/>
          </p:cNvCxnSpPr>
          <p:nvPr/>
        </p:nvCxnSpPr>
        <p:spPr>
          <a:xfrm flipV="1">
            <a:off x="5197962" y="2976441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7E3C067-A0DF-4ED8-9C96-A336C07D9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648" y="1496523"/>
            <a:ext cx="1397242" cy="308952"/>
          </a:xfrm>
          <a:prstGeom prst="rect">
            <a:avLst/>
          </a:prstGeom>
        </p:spPr>
      </p:pic>
      <p:pic>
        <p:nvPicPr>
          <p:cNvPr id="20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C86ED60-59C0-4095-98CE-0F85E1954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060" y="2541831"/>
            <a:ext cx="1430651" cy="30895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11A1BBF-49CC-4CCE-BE91-2C0AA64710DA}"/>
              </a:ext>
            </a:extLst>
          </p:cNvPr>
          <p:cNvSpPr/>
          <p:nvPr/>
        </p:nvSpPr>
        <p:spPr>
          <a:xfrm>
            <a:off x="3162297" y="2146297"/>
            <a:ext cx="87923" cy="879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xmlns="" id="{2CDCAB25-5277-4CEB-802C-8998E6E0BDE3}"/>
              </a:ext>
            </a:extLst>
          </p:cNvPr>
          <p:cNvSpPr/>
          <p:nvPr/>
        </p:nvSpPr>
        <p:spPr>
          <a:xfrm rot="16200000">
            <a:off x="3524678" y="556356"/>
            <a:ext cx="156307" cy="918307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xmlns="" id="{87D2DF88-5755-49E4-A22A-24444DFD0E00}"/>
              </a:ext>
            </a:extLst>
          </p:cNvPr>
          <p:cNvSpPr/>
          <p:nvPr/>
        </p:nvSpPr>
        <p:spPr>
          <a:xfrm rot="16200000">
            <a:off x="6558023" y="-493836"/>
            <a:ext cx="156307" cy="3018691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6CD7CD1-01BB-4C4C-B958-38C13206CB76}"/>
              </a:ext>
            </a:extLst>
          </p:cNvPr>
          <p:cNvSpPr txBox="1"/>
          <p:nvPr/>
        </p:nvSpPr>
        <p:spPr>
          <a:xfrm>
            <a:off x="3047756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prior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5E00259-92CA-4EE7-82AE-D4780F7E9245}"/>
              </a:ext>
            </a:extLst>
          </p:cNvPr>
          <p:cNvSpPr txBox="1"/>
          <p:nvPr/>
        </p:nvSpPr>
        <p:spPr>
          <a:xfrm>
            <a:off x="6105524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likelihood</a:t>
            </a:r>
            <a:endParaRPr lang="en-US" sz="1400"/>
          </a:p>
        </p:txBody>
      </p:sp>
      <p:pic>
        <p:nvPicPr>
          <p:cNvPr id="29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EA31B8F2-EF1A-4A37-B7A3-9236EECB7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2" y="5291566"/>
            <a:ext cx="6733428" cy="1079129"/>
          </a:xfrm>
          <a:prstGeom prst="rect">
            <a:avLst/>
          </a:prstGeom>
        </p:spPr>
      </p:pic>
      <p:pic>
        <p:nvPicPr>
          <p:cNvPr id="30" name="Picture 30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057BDF52-D9FF-415E-9A5A-0FF54F3DB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4" y="3832531"/>
            <a:ext cx="6733420" cy="10791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1DA79-4632-4986-98D5-9F52E7A6F42B}"/>
              </a:ext>
            </a:extLst>
          </p:cNvPr>
          <p:cNvSpPr txBox="1"/>
          <p:nvPr/>
        </p:nvSpPr>
        <p:spPr>
          <a:xfrm>
            <a:off x="2184400" y="34641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DA8FA7A-EDA4-4A9A-8B25-818F0F733143}"/>
              </a:ext>
            </a:extLst>
          </p:cNvPr>
          <p:cNvSpPr/>
          <p:nvPr/>
        </p:nvSpPr>
        <p:spPr>
          <a:xfrm>
            <a:off x="2127982" y="1121751"/>
            <a:ext cx="6799383" cy="212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5A9E1DD-9960-4F56-AD2B-423F2F22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905262"/>
            <a:ext cx="2743200" cy="723626"/>
          </a:xfrm>
          <a:prstGeom prst="rect">
            <a:avLst/>
          </a:prstGeom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A0CA469E-3973-47E9-BE9E-2509B164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181362"/>
            <a:ext cx="2743200" cy="7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7377F44-7B7C-475E-AEC1-2FE37FEB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93" y="922949"/>
            <a:ext cx="4667560" cy="235047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40BAF1FF-D44E-4653-817F-F5053D755445}"/>
              </a:ext>
            </a:extLst>
          </p:cNvPr>
          <p:cNvSpPr/>
          <p:nvPr/>
        </p:nvSpPr>
        <p:spPr>
          <a:xfrm rot="5400000">
            <a:off x="6075426" y="1428750"/>
            <a:ext cx="95250" cy="39052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0E7C9-FA08-4A8B-B0AA-F52E469DA7C4}"/>
              </a:ext>
            </a:extLst>
          </p:cNvPr>
          <p:cNvSpPr txBox="1"/>
          <p:nvPr/>
        </p:nvSpPr>
        <p:spPr>
          <a:xfrm>
            <a:off x="4591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037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BFDEB7E-65FE-4F59-8032-FDEC9FEA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62" y="2314137"/>
            <a:ext cx="3241430" cy="1018340"/>
          </a:xfrm>
          <a:prstGeom prst="rect">
            <a:avLst/>
          </a:prstGeom>
        </p:spPr>
      </p:pic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D82A5275-BD62-4415-BECA-59331E0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3" y="1621557"/>
            <a:ext cx="2743200" cy="25598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C25EFEB2-44F6-4161-8697-7D5FE6ED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37" y="3505567"/>
            <a:ext cx="32385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4F3CC3-4586-4BAC-BDB3-03993B53913D}"/>
              </a:ext>
            </a:extLst>
          </p:cNvPr>
          <p:cNvSpPr txBox="1"/>
          <p:nvPr/>
        </p:nvSpPr>
        <p:spPr>
          <a:xfrm>
            <a:off x="5300785" y="19987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47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806700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4C1C24B-2CD9-4330-87EE-6264790C7087}"/>
              </a:ext>
            </a:extLst>
          </p:cNvPr>
          <p:cNvSpPr/>
          <p:nvPr/>
        </p:nvSpPr>
        <p:spPr>
          <a:xfrm flipV="1">
            <a:off x="2247899" y="5810250"/>
            <a:ext cx="1790700" cy="6762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xmlns="" id="{A6A08271-168E-4A82-9CFC-C0B0E0DD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3" y="443107"/>
            <a:ext cx="6874063" cy="6047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894D061-64C5-4019-80DE-A330084F041B}"/>
              </a:ext>
            </a:extLst>
          </p:cNvPr>
          <p:cNvSpPr/>
          <p:nvPr/>
        </p:nvSpPr>
        <p:spPr>
          <a:xfrm>
            <a:off x="2247900" y="447675"/>
            <a:ext cx="3019425" cy="536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CC5644-90BC-4BB0-8FCA-519DFEFA38A8}"/>
              </a:ext>
            </a:extLst>
          </p:cNvPr>
          <p:cNvSpPr txBox="1"/>
          <p:nvPr/>
        </p:nvSpPr>
        <p:spPr>
          <a:xfrm>
            <a:off x="5410200" y="3238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 dirty="0"/>
              <a:t>Comments</a:t>
            </a:r>
            <a:endParaRPr lang="en-US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11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000A94CC-A6E2-4787-8D4F-1F486F00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331" y="1922394"/>
            <a:ext cx="2743200" cy="966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429212B-0653-49C6-AA11-AEF90E7E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77" y="3122751"/>
            <a:ext cx="1895475" cy="83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8272E5-1A2E-415A-A2BC-12C6DC66AA96}"/>
              </a:ext>
            </a:extLst>
          </p:cNvPr>
          <p:cNvSpPr txBox="1"/>
          <p:nvPr/>
        </p:nvSpPr>
        <p:spPr>
          <a:xfrm>
            <a:off x="2044331" y="1919620"/>
            <a:ext cx="3495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E-step</a:t>
            </a:r>
            <a:endParaRPr lang="en-US"/>
          </a:p>
          <a:p>
            <a:r>
              <a:rPr lang="en-US" dirty="0">
                <a:cs typeface="Calibri"/>
              </a:rPr>
              <a:t>Calculate posterior probabilities from current model weights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151C00-B2A3-4E22-8BFC-4127A3916F10}"/>
              </a:ext>
            </a:extLst>
          </p:cNvPr>
          <p:cNvSpPr txBox="1"/>
          <p:nvPr/>
        </p:nvSpPr>
        <p:spPr>
          <a:xfrm>
            <a:off x="2044331" y="3081669"/>
            <a:ext cx="3495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M-step</a:t>
            </a:r>
            <a:endParaRPr lang="en-US"/>
          </a:p>
          <a:p>
            <a:r>
              <a:rPr lang="en-US" dirty="0">
                <a:cs typeface="Calibri"/>
              </a:rPr>
              <a:t>Update model weights using posterior probabilities from E-step</a:t>
            </a:r>
          </a:p>
        </p:txBody>
      </p:sp>
    </p:spTree>
    <p:extLst>
      <p:ext uri="{BB962C8B-B14F-4D97-AF65-F5344CB8AC3E}">
        <p14:creationId xmlns:p14="http://schemas.microsoft.com/office/powerpoint/2010/main" val="1499782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AD32BAE-E388-4DAD-A627-20F2C111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69" y="539053"/>
            <a:ext cx="2098431" cy="9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D283ABB-D13A-4A03-8955-764F54E0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69" y="1767060"/>
            <a:ext cx="1209432" cy="354033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E32516C-E15D-495A-9ADE-5A19CEFF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0" y="2115531"/>
            <a:ext cx="3700584" cy="3467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A9ADB5-30A9-4CF6-9109-A5DFB622DA07}"/>
              </a:ext>
            </a:extLst>
          </p:cNvPr>
          <p:cNvSpPr txBox="1"/>
          <p:nvPr/>
        </p:nvSpPr>
        <p:spPr>
          <a:xfrm>
            <a:off x="1822938" y="132862"/>
            <a:ext cx="3808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Updated weights after EM iteration</a:t>
            </a:r>
            <a:endParaRPr lang="en-US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45D8131-5E61-41BD-8EE6-CD21AB00D54C}"/>
              </a:ext>
            </a:extLst>
          </p:cNvPr>
          <p:cNvSpPr txBox="1"/>
          <p:nvPr/>
        </p:nvSpPr>
        <p:spPr>
          <a:xfrm>
            <a:off x="1379660" y="1770429"/>
            <a:ext cx="554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206ECF-2837-4334-96DE-B59820947D05}"/>
              </a:ext>
            </a:extLst>
          </p:cNvPr>
          <p:cNvSpPr txBox="1"/>
          <p:nvPr/>
        </p:nvSpPr>
        <p:spPr>
          <a:xfrm>
            <a:off x="1383323" y="2594708"/>
            <a:ext cx="662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643522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F7562B2-6CB1-43B1-9D78-090174C0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4" y="2561548"/>
            <a:ext cx="11633199" cy="1705596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F1375F1-C6DF-4D3C-9C6A-4E64BF9B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3" y="4556018"/>
            <a:ext cx="5126893" cy="1400143"/>
          </a:xfrm>
          <a:prstGeom prst="rect">
            <a:avLst/>
          </a:prstGeom>
        </p:spPr>
      </p:pic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9DCADA2-5919-453A-9BF1-F582D10E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4" y="1458668"/>
            <a:ext cx="3319584" cy="727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419419-123B-45C9-8033-6309EC3A3D05}"/>
              </a:ext>
            </a:extLst>
          </p:cNvPr>
          <p:cNvSpPr txBox="1"/>
          <p:nvPr/>
        </p:nvSpPr>
        <p:spPr>
          <a:xfrm>
            <a:off x="-27109" y="1653198"/>
            <a:ext cx="554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82BDBC-7095-4B0A-B2A8-683A6F0A81A9}"/>
              </a:ext>
            </a:extLst>
          </p:cNvPr>
          <p:cNvSpPr txBox="1"/>
          <p:nvPr/>
        </p:nvSpPr>
        <p:spPr>
          <a:xfrm>
            <a:off x="-26377" y="2804258"/>
            <a:ext cx="662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30912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2A924EE-1F12-4D0C-B30E-2FDBD066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3" y="3074094"/>
            <a:ext cx="7376463" cy="206236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9062A0E6-50B8-4D18-A9F1-11C2A0D3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2" y="992098"/>
            <a:ext cx="10693395" cy="13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BA7C40-9FC2-420E-9FDD-657D1193B9B5}"/>
              </a:ext>
            </a:extLst>
          </p:cNvPr>
          <p:cNvSpPr txBox="1"/>
          <p:nvPr/>
        </p:nvSpPr>
        <p:spPr>
          <a:xfrm>
            <a:off x="695325" y="581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First derivative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FE245C-33F8-4AE6-BDA6-C379B5ADE0F3}"/>
              </a:ext>
            </a:extLst>
          </p:cNvPr>
          <p:cNvSpPr txBox="1"/>
          <p:nvPr/>
        </p:nvSpPr>
        <p:spPr>
          <a:xfrm>
            <a:off x="695325" y="27051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Second derivative</a:t>
            </a:r>
          </a:p>
        </p:txBody>
      </p:sp>
    </p:spTree>
    <p:extLst>
      <p:ext uri="{BB962C8B-B14F-4D97-AF65-F5344CB8AC3E}">
        <p14:creationId xmlns:p14="http://schemas.microsoft.com/office/powerpoint/2010/main" val="28423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1404C04-542D-4F86-9B19-53FCECAC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56" y="1466650"/>
            <a:ext cx="3930502" cy="3339908"/>
          </a:xfrm>
          <a:prstGeom prst="rect">
            <a:avLst/>
          </a:prstGeom>
        </p:spPr>
      </p:pic>
      <p:pic>
        <p:nvPicPr>
          <p:cNvPr id="4" name="Picture 3" descr="A picture containing text, book, parked&#10;&#10;Description automatically generated">
            <a:extLst>
              <a:ext uri="{FF2B5EF4-FFF2-40B4-BE49-F238E27FC236}">
                <a16:creationId xmlns:a16="http://schemas.microsoft.com/office/drawing/2014/main" xmlns="" id="{DC988197-7AF9-4B74-B20E-05EE9C9B7A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83" y="3145728"/>
            <a:ext cx="347995" cy="529192"/>
          </a:xfrm>
          <a:prstGeom prst="rect">
            <a:avLst/>
          </a:prstGeom>
        </p:spPr>
      </p:pic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xmlns="" id="{CB2449BD-E5AA-40A6-87FC-9EAFDA642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7143609" y="1226117"/>
            <a:ext cx="355854" cy="529192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5019509E-1C89-4D84-A465-0AC67F7CCE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C9D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38434" y="1811522"/>
            <a:ext cx="358849" cy="537166"/>
          </a:xfrm>
          <a:prstGeom prst="rect">
            <a:avLst/>
          </a:prstGeom>
        </p:spPr>
      </p:pic>
      <p:pic>
        <p:nvPicPr>
          <p:cNvPr id="3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xmlns="" id="{9E0553D3-EE24-498B-A6F5-FDF07DAB9A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BCBD2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9694" y="2548819"/>
            <a:ext cx="351014" cy="546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1" y="1229590"/>
            <a:ext cx="107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</p:spTree>
    <p:extLst>
      <p:ext uri="{BB962C8B-B14F-4D97-AF65-F5344CB8AC3E}">
        <p14:creationId xmlns:p14="http://schemas.microsoft.com/office/powerpoint/2010/main" val="3525026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9C15C82-F24C-419C-A18A-DFDCA0F3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64" y="2431875"/>
            <a:ext cx="2724092" cy="3393440"/>
          </a:xfrm>
          <a:prstGeom prst="rect">
            <a:avLst/>
          </a:prstGeom>
        </p:spPr>
      </p:pic>
      <p:sp>
        <p:nvSpPr>
          <p:cNvPr id="3" name="Rounded Rectangular Callout 4">
            <a:extLst>
              <a:ext uri="{FF2B5EF4-FFF2-40B4-BE49-F238E27FC236}">
                <a16:creationId xmlns:a16="http://schemas.microsoft.com/office/drawing/2014/main" xmlns="" id="{B586C547-CDC2-428B-A8A4-49BFE65C4395}"/>
              </a:ext>
            </a:extLst>
          </p:cNvPr>
          <p:cNvSpPr/>
          <p:nvPr/>
        </p:nvSpPr>
        <p:spPr>
          <a:xfrm>
            <a:off x="4550144" y="1597019"/>
            <a:ext cx="2473116" cy="754429"/>
          </a:xfrm>
          <a:prstGeom prst="wedgeRoundRectCallout">
            <a:avLst>
              <a:gd name="adj1" fmla="val -36893"/>
              <a:gd name="adj2" fmla="val 714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A picture containing bottle, sitting&#10;&#10;Description automatically generated">
            <a:extLst>
              <a:ext uri="{FF2B5EF4-FFF2-40B4-BE49-F238E27FC236}">
                <a16:creationId xmlns:a16="http://schemas.microsoft.com/office/drawing/2014/main" xmlns="" id="{B34DE36B-CD36-4DC2-A3F6-79AB18DD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69" y="1639130"/>
            <a:ext cx="2371970" cy="6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1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C4D46DB0-E6B2-450E-AD0A-A74E5857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31" y="1027175"/>
            <a:ext cx="4491892" cy="3103804"/>
          </a:xfrm>
          <a:prstGeom prst="rect">
            <a:avLst/>
          </a:prstGeom>
        </p:spPr>
      </p:pic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7E6F972-9B38-4EBE-ABDB-BA9DDF50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54" y="1023789"/>
            <a:ext cx="4618892" cy="31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3" y="646022"/>
            <a:ext cx="10236200" cy="4013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880655" y="462241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50726" y="5292158"/>
            <a:ext cx="4459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evaluation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975483"/>
            <a:ext cx="7433733" cy="237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4312937"/>
            <a:ext cx="7433730" cy="2375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716" y="458370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Similar unigram distributions between training and evaluation texts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715" y="3796618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Different unigram distributions between training and evaluation texts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535"/>
              </p:ext>
            </p:extLst>
          </p:nvPr>
        </p:nvGraphicFramePr>
        <p:xfrm>
          <a:off x="1119715" y="1145211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Worksheet" r:id="rId6" imgW="1892300" imgH="1193800" progId="Excel.Sheet.12">
                  <p:embed/>
                </p:oleObj>
              </mc:Choice>
              <mc:Fallback>
                <p:oleObj name="Worksheet" r:id="rId6" imgW="1892300" imgH="1193800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9715" y="1145211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2050"/>
              </p:ext>
            </p:extLst>
          </p:nvPr>
        </p:nvGraphicFramePr>
        <p:xfrm>
          <a:off x="1119715" y="4483459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Worksheet" r:id="rId9" imgW="1892300" imgH="1193800" progId="Excel.Sheet.12">
                  <p:embed/>
                </p:oleObj>
              </mc:Choice>
              <mc:Fallback>
                <p:oleObj name="Worksheet" r:id="rId9" imgW="1892300" imgH="1193800" progId="Excel.Sheet.12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9715" y="4483459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4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1165860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22" y="3422650"/>
            <a:ext cx="1906893" cy="10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1358900"/>
            <a:ext cx="11310582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3028" y="45720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599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3971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she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CA02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23043"/>
          <a:stretch/>
        </p:blipFill>
        <p:spPr>
          <a:xfrm>
            <a:off x="1865809" y="2640188"/>
            <a:ext cx="836023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806580"/>
            <a:ext cx="7939314" cy="34025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19627" y="42450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9619" y="4880955"/>
            <a:ext cx="27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un-smoothed unigram probability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574157" y="4209143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0460" y="4880954"/>
            <a:ext cx="250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uniform probability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Macintosh PowerPoint</Application>
  <PresentationFormat>Widescreen</PresentationFormat>
  <Paragraphs>143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Rounded MT Bold</vt:lpstr>
      <vt:lpstr>Calibri</vt:lpstr>
      <vt:lpstr>Calibri Light</vt:lpstr>
      <vt:lpstr>DejaVu Sans</vt:lpstr>
      <vt:lpstr>DejaVu Sans</vt:lpstr>
      <vt:lpstr>MS Gothic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387</cp:revision>
  <dcterms:created xsi:type="dcterms:W3CDTF">2020-05-17T07:42:01Z</dcterms:created>
  <dcterms:modified xsi:type="dcterms:W3CDTF">2020-07-07T01:57:29Z</dcterms:modified>
</cp:coreProperties>
</file>